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ibre Franklin"/>
      <p:regular r:id="rId16"/>
      <p:bold r:id="rId17"/>
      <p:italic r:id="rId18"/>
      <p:boldItalic r:id="rId19"/>
    </p:embeddedFont>
    <p:embeddedFont>
      <p:font typeface="Libre Franklin Thin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YWI/PfHYwY2dSK6h+ZbtYxdbF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Thin-regular.fntdata"/><Relationship Id="rId11" Type="http://schemas.openxmlformats.org/officeDocument/2006/relationships/slide" Target="slides/slide6.xml"/><Relationship Id="rId22" Type="http://schemas.openxmlformats.org/officeDocument/2006/relationships/font" Target="fonts/LibreFranklinThin-italic.fntdata"/><Relationship Id="rId10" Type="http://schemas.openxmlformats.org/officeDocument/2006/relationships/slide" Target="slides/slide5.xml"/><Relationship Id="rId21" Type="http://schemas.openxmlformats.org/officeDocument/2006/relationships/font" Target="fonts/LibreFranklinThin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LibreFranklinTh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ibreFranklin-bold.fntdata"/><Relationship Id="rId16" Type="http://schemas.openxmlformats.org/officeDocument/2006/relationships/font" Target="fonts/LibreFranklin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ibreFranklin-boldItalic.fntdata"/><Relationship Id="rId6" Type="http://schemas.openxmlformats.org/officeDocument/2006/relationships/slide" Target="slides/slide1.xml"/><Relationship Id="rId18" Type="http://schemas.openxmlformats.org/officeDocument/2006/relationships/font" Target="fonts/LibreFrankl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af089de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dbaf089de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baf089def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baf089de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dbaf089def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af089de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baf089de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dbaf089de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baf089de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baf089de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baf089def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dbaf089def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baf089de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dbaf089de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af089de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dbaf089de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af089de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dbaf089de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 b="0" l="5594" r="5602" t="0"/>
          <a:stretch/>
        </p:blipFill>
        <p:spPr>
          <a:xfrm>
            <a:off x="1331913" y="0"/>
            <a:ext cx="7812000" cy="49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216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Font typeface="Libre Franklin Thin"/>
              <a:buNone/>
              <a:defRPr sz="12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 b="20841" l="8270" r="8278" t="21979"/>
          <a:stretch/>
        </p:blipFill>
        <p:spPr>
          <a:xfrm rot="9">
            <a:off x="162974" y="149401"/>
            <a:ext cx="957051" cy="36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904875" y="1563700"/>
            <a:ext cx="36672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2" type="body"/>
          </p:nvPr>
        </p:nvSpPr>
        <p:spPr>
          <a:xfrm>
            <a:off x="4572000" y="1563700"/>
            <a:ext cx="40593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" name="Google Shape;72;p22"/>
          <p:cNvSpPr txBox="1"/>
          <p:nvPr>
            <p:ph idx="1" type="subTitle"/>
          </p:nvPr>
        </p:nvSpPr>
        <p:spPr>
          <a:xfrm>
            <a:off x="906575" y="100"/>
            <a:ext cx="7724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seul">
  <p:cSld name="2_Titre seu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" name="Google Shape;75;p23"/>
          <p:cNvSpPr txBox="1"/>
          <p:nvPr>
            <p:ph idx="1" type="subTitle"/>
          </p:nvPr>
        </p:nvSpPr>
        <p:spPr>
          <a:xfrm>
            <a:off x="906575" y="5200"/>
            <a:ext cx="8237400" cy="5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seul">
  <p:cSld name="3_Titre seu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idx="1" type="body"/>
          </p:nvPr>
        </p:nvSpPr>
        <p:spPr>
          <a:xfrm>
            <a:off x="904875" y="1563718"/>
            <a:ext cx="76470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9" name="Google Shape;79;p2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 et contenu">
  <p:cSld name="4_Titre et contenu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4049400" y="1563701"/>
            <a:ext cx="45816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" name="Google Shape;23;p12"/>
          <p:cNvSpPr txBox="1"/>
          <p:nvPr>
            <p:ph type="title"/>
          </p:nvPr>
        </p:nvSpPr>
        <p:spPr>
          <a:xfrm>
            <a:off x="4049402" y="131025"/>
            <a:ext cx="4581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2" type="subTitle"/>
          </p:nvPr>
        </p:nvSpPr>
        <p:spPr>
          <a:xfrm>
            <a:off x="906575" y="5200"/>
            <a:ext cx="3144600" cy="5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3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4572000" y="2571750"/>
            <a:ext cx="4059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13"/>
          <p:cNvSpPr txBox="1"/>
          <p:nvPr>
            <p:ph idx="2" type="subTitle"/>
          </p:nvPr>
        </p:nvSpPr>
        <p:spPr>
          <a:xfrm>
            <a:off x="906575" y="5200"/>
            <a:ext cx="3665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de section">
  <p:cSld name="2_Titre de section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4"/>
          <p:cNvSpPr txBox="1"/>
          <p:nvPr>
            <p:ph type="title"/>
          </p:nvPr>
        </p:nvSpPr>
        <p:spPr>
          <a:xfrm>
            <a:off x="4572000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906575" y="5200"/>
            <a:ext cx="3665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572000" y="2571750"/>
            <a:ext cx="4059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section">
  <p:cSld name="1_Titre de sec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906575" y="5200"/>
            <a:ext cx="3665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2" type="body"/>
          </p:nvPr>
        </p:nvSpPr>
        <p:spPr>
          <a:xfrm>
            <a:off x="4572000" y="2571750"/>
            <a:ext cx="40590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904875" y="1563701"/>
            <a:ext cx="77265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et contenu">
  <p:cSld name="1_Titre et contenu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904875" y="1563700"/>
            <a:ext cx="45738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" name="Google Shape;51;p17"/>
          <p:cNvSpPr txBox="1"/>
          <p:nvPr>
            <p:ph idx="2" type="subTitle"/>
          </p:nvPr>
        </p:nvSpPr>
        <p:spPr>
          <a:xfrm>
            <a:off x="5478575" y="5200"/>
            <a:ext cx="315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et contenu">
  <p:cSld name="2_Titre et contenu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4049400" y="1563701"/>
            <a:ext cx="4581600" cy="3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" name="Google Shape;55;p18"/>
          <p:cNvSpPr txBox="1"/>
          <p:nvPr>
            <p:ph idx="2" type="subTitle"/>
          </p:nvPr>
        </p:nvSpPr>
        <p:spPr>
          <a:xfrm>
            <a:off x="906575" y="5200"/>
            <a:ext cx="3142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4572000" y="1576125"/>
            <a:ext cx="40590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0" name="Google Shape;60;p19"/>
          <p:cNvSpPr txBox="1"/>
          <p:nvPr>
            <p:ph idx="2" type="subTitle"/>
          </p:nvPr>
        </p:nvSpPr>
        <p:spPr>
          <a:xfrm>
            <a:off x="906575" y="1576125"/>
            <a:ext cx="36672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/>
            </a:lvl3pPr>
            <a:lvl4pPr lvl="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b="1" i="0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" name="Google Shape;13;p10"/>
          <p:cNvSpPr txBox="1"/>
          <p:nvPr/>
        </p:nvSpPr>
        <p:spPr>
          <a:xfrm>
            <a:off x="318669" y="4774450"/>
            <a:ext cx="28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fr-FR" sz="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0"/>
          <p:cNvPicPr preferRelativeResize="0"/>
          <p:nvPr/>
        </p:nvPicPr>
        <p:blipFill rotWithShape="1">
          <a:blip r:embed="rId1">
            <a:alphaModFix/>
          </a:blip>
          <a:srcRect b="20841" l="8270" r="8278" t="21979"/>
          <a:stretch/>
        </p:blipFill>
        <p:spPr>
          <a:xfrm rot="9">
            <a:off x="61699" y="195276"/>
            <a:ext cx="957051" cy="3688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5364050" y="786525"/>
            <a:ext cx="3780000" cy="23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216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</a:pPr>
            <a:r>
              <a:rPr lang="fr-FR"/>
              <a:t>IAPR -Project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3535238" y="3117847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>
                <a:latin typeface="Libre Franklin"/>
                <a:ea typeface="Libre Franklin"/>
                <a:cs typeface="Libre Franklin"/>
                <a:sym typeface="Libre Franklin"/>
              </a:rPr>
              <a:t>Nicolas Feppon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>
                <a:latin typeface="Libre Franklin"/>
                <a:ea typeface="Libre Franklin"/>
                <a:cs typeface="Libre Franklin"/>
                <a:sym typeface="Libre Franklin"/>
              </a:rPr>
              <a:t>Victor Dramé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>
                <a:latin typeface="Libre Franklin"/>
                <a:ea typeface="Libre Franklin"/>
                <a:cs typeface="Libre Franklin"/>
                <a:sym typeface="Libre Franklin"/>
              </a:rPr>
              <a:t>Nicolas Martinod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5364050" y="4718000"/>
            <a:ext cx="1828800" cy="46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03</a:t>
            </a:r>
            <a:r>
              <a:rPr b="0" i="0" lang="fr-FR" sz="1100" u="none" cap="none" strike="noStrike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/0</a:t>
            </a:r>
            <a:r>
              <a:rPr lang="fr-FR" sz="1100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r>
              <a:rPr b="0" i="0" lang="fr-FR" sz="1100" u="none" cap="none" strike="noStrike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/21</a:t>
            </a:r>
            <a:endParaRPr b="0" i="0" sz="1100" u="none" cap="none" strike="noStrike">
              <a:solidFill>
                <a:srgbClr val="413C3A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7722" y="4622622"/>
            <a:ext cx="284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-FR" sz="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i="0" lang="fr-FR" sz="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baf089def_0_4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5" name="Google Shape;185;gdbaf089def_0_45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Rank prediction - Limitation 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dbaf089de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799" y="1252460"/>
            <a:ext cx="1777000" cy="343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dbaf089def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675" y="1252450"/>
            <a:ext cx="1726475" cy="3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dbaf089def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75" y="2343488"/>
            <a:ext cx="1598350" cy="15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idx="1" type="body"/>
          </p:nvPr>
        </p:nvSpPr>
        <p:spPr>
          <a:xfrm>
            <a:off x="1235050" y="1062600"/>
            <a:ext cx="69882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/>
              <a:t>Raw image processing to underline contour</a:t>
            </a:r>
            <a:endParaRPr/>
          </a:p>
        </p:txBody>
      </p:sp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Data preprocessing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512" y="1563679"/>
            <a:ext cx="2003274" cy="267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875" y="1563688"/>
            <a:ext cx="2055885" cy="26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525" y="1566375"/>
            <a:ext cx="2003275" cy="2665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904876" y="4310425"/>
            <a:ext cx="228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/>
              <a:t>Blur -&gt; Canny -&gt; Threshold -&gt; Dilate</a:t>
            </a:r>
            <a:endParaRPr b="1" sz="900"/>
          </a:p>
        </p:txBody>
      </p:sp>
      <p:sp>
        <p:nvSpPr>
          <p:cNvPr id="101" name="Google Shape;101;p2"/>
          <p:cNvSpPr txBox="1"/>
          <p:nvPr/>
        </p:nvSpPr>
        <p:spPr>
          <a:xfrm>
            <a:off x="3926800" y="4310425"/>
            <a:ext cx="160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/>
              <a:t>Original</a:t>
            </a:r>
            <a:endParaRPr b="1" sz="900"/>
          </a:p>
        </p:txBody>
      </p:sp>
      <p:sp>
        <p:nvSpPr>
          <p:cNvPr id="102" name="Google Shape;102;p2"/>
          <p:cNvSpPr txBox="1"/>
          <p:nvPr/>
        </p:nvSpPr>
        <p:spPr>
          <a:xfrm>
            <a:off x="5870861" y="4310425"/>
            <a:ext cx="285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/>
              <a:t>Blur -&gt; Canny -&gt; Threshold -&gt; Dilation -&gt; Hough</a:t>
            </a:r>
            <a:endParaRPr b="1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baf089def_3_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9" name="Google Shape;109;gdbaf089def_3_0"/>
          <p:cNvSpPr txBox="1"/>
          <p:nvPr/>
        </p:nvSpPr>
        <p:spPr>
          <a:xfrm>
            <a:off x="1593900" y="0"/>
            <a:ext cx="755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solidFill>
                  <a:schemeClr val="accent1"/>
                </a:solidFill>
              </a:rPr>
              <a:t>Data preprocessing</a:t>
            </a:r>
            <a:endParaRPr b="1" sz="3000">
              <a:solidFill>
                <a:schemeClr val="accent1"/>
              </a:solidFill>
            </a:endParaRPr>
          </a:p>
        </p:txBody>
      </p:sp>
      <p:pic>
        <p:nvPicPr>
          <p:cNvPr id="110" name="Google Shape;110;gdbaf089de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25" y="1000200"/>
            <a:ext cx="2820200" cy="37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dbaf089def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225" y="3509525"/>
            <a:ext cx="3840099" cy="1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dbaf089def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150" y="772062"/>
            <a:ext cx="4911274" cy="1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dbaf089def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225" y="2234725"/>
            <a:ext cx="3840099" cy="115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gdbaf089def_3_0"/>
          <p:cNvCxnSpPr/>
          <p:nvPr/>
        </p:nvCxnSpPr>
        <p:spPr>
          <a:xfrm flipH="1">
            <a:off x="3342500" y="757425"/>
            <a:ext cx="14100" cy="41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gdbaf089def_3_0"/>
          <p:cNvSpPr/>
          <p:nvPr/>
        </p:nvSpPr>
        <p:spPr>
          <a:xfrm>
            <a:off x="3474525" y="1387500"/>
            <a:ext cx="470700" cy="266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1</a:t>
            </a:r>
            <a:endParaRPr/>
          </a:p>
        </p:txBody>
      </p:sp>
      <p:sp>
        <p:nvSpPr>
          <p:cNvPr id="116" name="Google Shape;116;gdbaf089def_3_0"/>
          <p:cNvSpPr/>
          <p:nvPr/>
        </p:nvSpPr>
        <p:spPr>
          <a:xfrm>
            <a:off x="3474525" y="2676825"/>
            <a:ext cx="470700" cy="266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2</a:t>
            </a:r>
            <a:endParaRPr/>
          </a:p>
        </p:txBody>
      </p:sp>
      <p:sp>
        <p:nvSpPr>
          <p:cNvPr id="117" name="Google Shape;117;gdbaf089def_3_0"/>
          <p:cNvSpPr/>
          <p:nvPr/>
        </p:nvSpPr>
        <p:spPr>
          <a:xfrm>
            <a:off x="3474525" y="4000200"/>
            <a:ext cx="470700" cy="266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baf089def_4_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4" name="Google Shape;124;gdbaf089def_4_0"/>
          <p:cNvSpPr txBox="1"/>
          <p:nvPr/>
        </p:nvSpPr>
        <p:spPr>
          <a:xfrm>
            <a:off x="1593900" y="0"/>
            <a:ext cx="755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>
                <a:solidFill>
                  <a:schemeClr val="accent1"/>
                </a:solidFill>
              </a:rPr>
              <a:t>Data preprocessing</a:t>
            </a:r>
            <a:endParaRPr b="1" sz="3000">
              <a:solidFill>
                <a:schemeClr val="accent1"/>
              </a:solidFill>
            </a:endParaRPr>
          </a:p>
        </p:txBody>
      </p:sp>
      <p:pic>
        <p:nvPicPr>
          <p:cNvPr id="125" name="Google Shape;125;gdbaf089de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14268"/>
            <a:ext cx="3960200" cy="136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dbaf089def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163" y="2404825"/>
            <a:ext cx="4514800" cy="10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dbaf089def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100" y="3808300"/>
            <a:ext cx="3811149" cy="1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baf089def_4_0"/>
          <p:cNvSpPr txBox="1"/>
          <p:nvPr/>
        </p:nvSpPr>
        <p:spPr>
          <a:xfrm>
            <a:off x="200025" y="1916400"/>
            <a:ext cx="35280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</a:rPr>
              <a:t>Hough Transform impact</a:t>
            </a:r>
            <a:endParaRPr b="1"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Line consideration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Better blur resistance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still some issues with images close to dealer (2 issues over 364 samples)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9" name="Google Shape;129;gdbaf089def_4_0"/>
          <p:cNvSpPr txBox="1"/>
          <p:nvPr/>
        </p:nvSpPr>
        <p:spPr>
          <a:xfrm>
            <a:off x="4674725" y="3372250"/>
            <a:ext cx="34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Card retrieved with Hough line</a:t>
            </a:r>
            <a:endParaRPr/>
          </a:p>
        </p:txBody>
      </p:sp>
      <p:sp>
        <p:nvSpPr>
          <p:cNvPr id="130" name="Google Shape;130;gdbaf089def_4_0"/>
          <p:cNvSpPr txBox="1"/>
          <p:nvPr/>
        </p:nvSpPr>
        <p:spPr>
          <a:xfrm>
            <a:off x="4758100" y="1941375"/>
            <a:ext cx="34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Card retrieved without Hough 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af089def_0_8"/>
          <p:cNvSpPr txBox="1"/>
          <p:nvPr>
            <p:ph idx="1" type="body"/>
          </p:nvPr>
        </p:nvSpPr>
        <p:spPr>
          <a:xfrm>
            <a:off x="1235050" y="883775"/>
            <a:ext cx="69882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Extraction of the top left corner of the card image for suit prediction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Passing to gray scale image, High pass filtering 3x3, and thresholding for contour extraction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dbaf089def_0_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7" name="Google Shape;137;gdbaf089def_0_8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Suit</a:t>
            </a:r>
            <a:r>
              <a:rPr b="1" lang="fr-FR" sz="3000">
                <a:solidFill>
                  <a:schemeClr val="accent1"/>
                </a:solidFill>
              </a:rPr>
              <a:t> prediction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dbaf089de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2" y="2182575"/>
            <a:ext cx="1117000" cy="14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dbaf089def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50" y="2182575"/>
            <a:ext cx="1180292" cy="14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dbaf089def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50" y="3600516"/>
            <a:ext cx="1020924" cy="14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dbaf089def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905" y="3604971"/>
            <a:ext cx="1116975" cy="140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dbaf089def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6500" y="3585950"/>
            <a:ext cx="1116975" cy="144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dbaf089def_0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9267" y="3626055"/>
            <a:ext cx="1116975" cy="13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dbaf089def_0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14275" y="2571746"/>
            <a:ext cx="1116975" cy="160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dbaf089def_0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0063" y="2619100"/>
            <a:ext cx="853216" cy="15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dbaf089def_0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6499" y="2107858"/>
            <a:ext cx="1020925" cy="141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dbaf089def_0_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7299" y="2198228"/>
            <a:ext cx="1020925" cy="138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af089def_1_19"/>
          <p:cNvSpPr txBox="1"/>
          <p:nvPr>
            <p:ph idx="1" type="body"/>
          </p:nvPr>
        </p:nvSpPr>
        <p:spPr>
          <a:xfrm>
            <a:off x="5138675" y="1119950"/>
            <a:ext cx="37545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Computation of features of the contour in order to train a classifier: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Normalized Fourier Descriptors 2, 3 and 4 and Compacity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Random Forest classifier with 20 trees trained on the features, accuracy of 0.942 when taking game 3 as validation set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dbaf089def_1_1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4" name="Google Shape;154;gdbaf089def_1_19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Suit prediction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dbaf089def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5" y="993925"/>
            <a:ext cx="5241259" cy="338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baf089def_0_14"/>
          <p:cNvSpPr txBox="1"/>
          <p:nvPr>
            <p:ph idx="1" type="body"/>
          </p:nvPr>
        </p:nvSpPr>
        <p:spPr>
          <a:xfrm>
            <a:off x="1235038" y="879650"/>
            <a:ext cx="6988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/>
              <a:t>Train a CNN classifier on the cropped images of rank symbols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  <p:sp>
        <p:nvSpPr>
          <p:cNvPr id="161" name="Google Shape;161;gdbaf089def_0_1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2" name="Google Shape;162;gdbaf089def_0_14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Rank</a:t>
            </a:r>
            <a:r>
              <a:rPr b="1" lang="fr-FR" sz="3000">
                <a:solidFill>
                  <a:schemeClr val="accent1"/>
                </a:solidFill>
              </a:rPr>
              <a:t> prediction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dbaf089de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63" y="1563700"/>
            <a:ext cx="7068125" cy="16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dbaf089def_0_14"/>
          <p:cNvSpPr txBox="1"/>
          <p:nvPr/>
        </p:nvSpPr>
        <p:spPr>
          <a:xfrm>
            <a:off x="1235050" y="3114675"/>
            <a:ext cx="8364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</a:rPr>
              <a:t>D</a:t>
            </a:r>
            <a:r>
              <a:rPr b="1" lang="fr-FR" sz="1800">
                <a:solidFill>
                  <a:schemeClr val="dk1"/>
                </a:solidFill>
              </a:rPr>
              <a:t>ataset preprocessing : </a:t>
            </a:r>
            <a:endParaRPr b="1"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Shuffle cards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Pixel normalization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Convert to gray image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Use 80% for training, 20% for validation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-FR" sz="1700">
                <a:solidFill>
                  <a:schemeClr val="dk1"/>
                </a:solidFill>
              </a:rPr>
              <a:t>Apply data augmentation on training set (shear, rotate, shift, brightness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baf089def_0_36"/>
          <p:cNvSpPr txBox="1"/>
          <p:nvPr>
            <p:ph idx="1" type="body"/>
          </p:nvPr>
        </p:nvSpPr>
        <p:spPr>
          <a:xfrm>
            <a:off x="1153700" y="4371625"/>
            <a:ext cx="9179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b="1" lang="fr-FR" sz="1300"/>
              <a:t>Optimizer:</a:t>
            </a:r>
            <a:r>
              <a:rPr lang="fr-FR" sz="1300"/>
              <a:t> Adam     </a:t>
            </a:r>
            <a:r>
              <a:rPr b="1" lang="fr-FR" sz="1300"/>
              <a:t>Loss:</a:t>
            </a:r>
            <a:r>
              <a:rPr lang="fr-FR" sz="1300"/>
              <a:t> categorical crossentropy   </a:t>
            </a:r>
            <a:r>
              <a:rPr b="1" lang="fr-FR" sz="1300"/>
              <a:t>Activation function: </a:t>
            </a:r>
            <a:r>
              <a:rPr lang="fr-FR" sz="1300"/>
              <a:t>Relu, except Softmax </a:t>
            </a:r>
            <a:endParaRPr sz="1300"/>
          </a:p>
          <a:p>
            <a:pPr indent="457200" lvl="0" marL="502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300"/>
              <a:t> for classification layer </a:t>
            </a:r>
            <a:endParaRPr sz="1300"/>
          </a:p>
        </p:txBody>
      </p:sp>
      <p:sp>
        <p:nvSpPr>
          <p:cNvPr id="170" name="Google Shape;170;gdbaf089def_0_3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1" name="Google Shape;171;gdbaf089def_0_36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Rank prediction - CNN model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dbaf089def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051" y="777875"/>
            <a:ext cx="5173900" cy="34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af089def_0_2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8" name="Google Shape;178;gdbaf089def_0_21"/>
          <p:cNvSpPr txBox="1"/>
          <p:nvPr/>
        </p:nvSpPr>
        <p:spPr>
          <a:xfrm>
            <a:off x="1107875" y="38500"/>
            <a:ext cx="778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-FR" sz="3000">
                <a:solidFill>
                  <a:schemeClr val="accent1"/>
                </a:solidFill>
              </a:rPr>
              <a:t>Rank prediction - Accuracy &amp; Loss </a:t>
            </a:r>
            <a:endParaRPr b="1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dbaf089de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025" y="777875"/>
            <a:ext cx="4370250" cy="41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30613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